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BE683"/>
    <a:srgbClr val="DCD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18556-5B55-45FA-9569-24F3172F921C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C8B3-A0D1-493A-AF04-3FED6538A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8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99CD-6102-47C8-AE6D-4FDBE96D3B61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47EC8-EA21-4C39-AA6F-B703A1D2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My Thuan 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381000" y="1709737"/>
            <a:ext cx="8305800" cy="32432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WELCOME TO OUR CLASS </a:t>
            </a:r>
            <a:endParaRPr lang="en-US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GAME: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CHANGING PARTNERS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763000" cy="4602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b="1" dirty="0" smtClean="0"/>
              <a:t>Choose one leisure activities from 2 or 3. In pairs, talk about it. Try to keep gooing for one minutes each. When the time is up, find a new partner and talk about another activity.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You may:</a:t>
            </a:r>
            <a:br>
              <a:rPr lang="en-US" sz="2800" dirty="0" smtClean="0"/>
            </a:br>
            <a:r>
              <a:rPr lang="en-US" sz="2800" dirty="0" smtClean="0"/>
              <a:t>-    Describe the leisure activity</a:t>
            </a:r>
            <a:br>
              <a:rPr lang="en-US" sz="2800" dirty="0" smtClean="0"/>
            </a:br>
            <a:r>
              <a:rPr lang="en-US" sz="2800" dirty="0" smtClean="0"/>
              <a:t>-    Say if you have done this activity or not</a:t>
            </a:r>
            <a:br>
              <a:rPr lang="en-US" sz="2800" dirty="0" smtClean="0"/>
            </a:br>
            <a:r>
              <a:rPr lang="en-US" sz="2800" dirty="0" smtClean="0"/>
              <a:t>-    Share you feelings about the activity</a:t>
            </a:r>
            <a:endParaRPr lang="en-US" sz="2800" dirty="0"/>
          </a:p>
        </p:txBody>
      </p:sp>
      <p:sp>
        <p:nvSpPr>
          <p:cNvPr id="4" name="Horizontal Scroll 3"/>
          <p:cNvSpPr/>
          <p:nvPr/>
        </p:nvSpPr>
        <p:spPr>
          <a:xfrm>
            <a:off x="381000" y="4114800"/>
            <a:ext cx="8382000" cy="2514600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Playing computer games is one of my leisure activities. It’s so exciting to play many kinds of games in computer. I like Mario, Angry Bird,... they are very interesting. I feel so happy to play them.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III. Homework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algn="just">
              <a:buClr>
                <a:srgbClr val="F79B4F"/>
              </a:buClr>
              <a:buFont typeface="Arial" pitchFamily="34" charset="0"/>
              <a:buChar char="•"/>
            </a:pPr>
            <a:r>
              <a:rPr lang="en-US" dirty="0" smtClean="0"/>
              <a:t>Learn vocabulary by heart.</a:t>
            </a:r>
          </a:p>
          <a:p>
            <a:pPr marL="285750" lvl="1" algn="just">
              <a:buClr>
                <a:srgbClr val="F79B4F"/>
              </a:buClr>
              <a:buFont typeface="Arial" pitchFamily="34" charset="0"/>
              <a:buChar char="•"/>
            </a:pPr>
            <a:r>
              <a:rPr lang="en-US" dirty="0" smtClean="0"/>
              <a:t>Redo exercises.</a:t>
            </a:r>
          </a:p>
          <a:p>
            <a:pPr marL="285750" lvl="1" algn="just">
              <a:buClr>
                <a:srgbClr val="F79B4F"/>
              </a:buClr>
              <a:buFont typeface="Arial" pitchFamily="34" charset="0"/>
              <a:buChar char="•"/>
            </a:pPr>
            <a:r>
              <a:rPr lang="en-US" dirty="0" smtClean="0"/>
              <a:t>Prepare the next lesson: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closer look 1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914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562475"/>
            <a:ext cx="25908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Bellcol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-76200"/>
            <a:ext cx="1371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FIREWRK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19600"/>
            <a:ext cx="24717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imag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876800"/>
            <a:ext cx="13763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imag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5257800"/>
            <a:ext cx="13763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imag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4810125"/>
            <a:ext cx="13763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14288" y="20638"/>
            <a:ext cx="9129712" cy="679608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WordArt 15"/>
          <p:cNvSpPr>
            <a:spLocks noChangeArrowheads="1" noChangeShapeType="1" noTextEdit="1"/>
          </p:cNvSpPr>
          <p:nvPr/>
        </p:nvSpPr>
        <p:spPr bwMode="auto">
          <a:xfrm>
            <a:off x="4400550" y="4343400"/>
            <a:ext cx="31432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5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676400"/>
            <a:ext cx="9144000" cy="3046988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Goodbye and see you again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>
              <a:spcBef>
                <a:spcPct val="0"/>
              </a:spcBef>
            </a:pPr>
            <a:r>
              <a:rPr lang="en-US" sz="44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 1: LEISURE ACTIVITIES</a:t>
            </a:r>
            <a:r>
              <a:rPr lang="en-US" sz="4400" b="1" spc="150" dirty="0" smtClean="0">
                <a:ln w="11430"/>
                <a:solidFill>
                  <a:srgbClr val="FF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b="1" spc="150" dirty="0" smtClean="0">
                <a:ln w="11430"/>
                <a:solidFill>
                  <a:srgbClr val="FF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200" b="1" spc="1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LESSON 1: GETTING STARTED/P.6-7</a:t>
            </a:r>
            <a:endParaRPr lang="en-US" sz="3200" b="1" spc="1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6410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ENGLISH 8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Check out /'t∫eikaʊt/:</a:t>
            </a:r>
          </a:p>
          <a:p>
            <a:r>
              <a:rPr lang="en-US" dirty="0" smtClean="0">
                <a:cs typeface="Arial" pitchFamily="34" charset="0"/>
              </a:rPr>
              <a:t>trick /trik/ (n):</a:t>
            </a:r>
          </a:p>
          <a:p>
            <a:r>
              <a:rPr lang="en-US" dirty="0" smtClean="0">
                <a:cs typeface="Arial" pitchFamily="34" charset="0"/>
              </a:rPr>
              <a:t>craft </a:t>
            </a:r>
            <a:r>
              <a:rPr lang="en-US" dirty="0" smtClean="0"/>
              <a:t>/krɑ:ft/ (n):</a:t>
            </a:r>
          </a:p>
          <a:p>
            <a:r>
              <a:rPr lang="en-US" dirty="0" smtClean="0"/>
              <a:t>craft kit /krɑ:ft kit/ (n):</a:t>
            </a:r>
            <a:endParaRPr lang="en-US" b="1" dirty="0" smtClean="0"/>
          </a:p>
          <a:p>
            <a:r>
              <a:rPr lang="en-US" dirty="0" smtClean="0"/>
              <a:t>melody /'melədi/  (n):</a:t>
            </a:r>
          </a:p>
          <a:p>
            <a:r>
              <a:rPr lang="en-US" dirty="0" smtClean="0"/>
              <a:t>tool  /tu:l/</a:t>
            </a:r>
            <a:r>
              <a:rPr lang="en-US" b="1" dirty="0" smtClean="0"/>
              <a:t> </a:t>
            </a:r>
            <a:r>
              <a:rPr lang="en-US" dirty="0" smtClean="0"/>
              <a:t> (n):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cs typeface="Arial" pitchFamily="34" charset="0"/>
            </a:endParaRP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  <a:cs typeface="Times New Roman"/>
              </a:rPr>
              <a:t>I. Vocabulary</a:t>
            </a:r>
            <a:endParaRPr lang="en-GB" b="1" kern="0" dirty="0">
              <a:solidFill>
                <a:schemeClr val="accent6">
                  <a:lumMod val="75000"/>
                </a:schemeClr>
              </a:solidFill>
              <a:effectLst/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3400"/>
            <a:ext cx="5540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kiểm tra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209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mẹo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7680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đồ thủ công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352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bộ dụng cụ làm thủ công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9110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giai điệu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572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dụng cụ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b="1" dirty="0" smtClean="0">
                <a:latin typeface="Arial" pitchFamily="34" charset="0"/>
                <a:ea typeface="Calibri"/>
                <a:cs typeface="Arial" pitchFamily="34" charset="0"/>
              </a:rPr>
              <a:t>Activity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1. </a:t>
            </a:r>
            <a:r>
              <a:rPr lang="en-US" sz="3000" b="1" dirty="0" smtClean="0">
                <a:latin typeface="Arial" pitchFamily="34" charset="0"/>
                <a:ea typeface="Calibri"/>
                <a:cs typeface="Arial" pitchFamily="34" charset="0"/>
              </a:rPr>
              <a:t>Listen and read.</a:t>
            </a:r>
          </a:p>
          <a:p>
            <a:pPr marL="514350" indent="-514350">
              <a:buNone/>
            </a:pPr>
            <a:r>
              <a:rPr lang="en-GB" sz="30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a. </a:t>
            </a:r>
            <a:r>
              <a:rPr lang="en-GB" sz="30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Circle the corect answer</a:t>
            </a:r>
          </a:p>
          <a:p>
            <a:pPr>
              <a:buNone/>
            </a:pPr>
            <a:r>
              <a:rPr lang="en-GB" sz="3000" b="1" dirty="0" smtClean="0">
                <a:solidFill>
                  <a:srgbClr val="00B0F0"/>
                </a:solidFill>
                <a:latin typeface="Arial" pitchFamily="34" charset="0"/>
                <a:ea typeface="Calibri"/>
                <a:cs typeface="Arial" pitchFamily="34" charset="0"/>
              </a:rPr>
              <a:t>1.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Phuc, Mai, and Nick are in a library/ bookstore/ sports club.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Phuc is looking for a book/ dog/ craft kit.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Max is Phuc's cat/ goldfish/ dog.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Mai has found a book/ CD/ craft kit for herself.</a:t>
            </a:r>
          </a:p>
          <a:p>
            <a:pPr>
              <a:buNone/>
            </a:pPr>
            <a:r>
              <a:rPr lang="en-US" sz="3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Nick's CD is of folk music/ pop music/ rock music.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Nick is trying to learn Vietnamese/ Japanese/ English.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2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US" b="1" kern="0" dirty="0" smtClean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II. Listen and read</a:t>
            </a:r>
            <a:endParaRPr lang="en-GB" b="1" kern="0" dirty="0">
              <a:solidFill>
                <a:srgbClr val="FF3300"/>
              </a:solidFill>
              <a:effectLst/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117633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553200" y="1905000"/>
            <a:ext cx="1905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2819400"/>
            <a:ext cx="1219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3352800"/>
            <a:ext cx="838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3886200"/>
            <a:ext cx="3200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4267200"/>
            <a:ext cx="1676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5257800"/>
            <a:ext cx="1981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D Audio 12">
            <a:hlinkClick r:id="" action="ppaction://media"/>
          </p:cNvPr>
          <p:cNvPicPr>
            <a:picLocks noRot="1" noChangeAspect="1"/>
          </p:cNvPicPr>
          <p:nvPr>
            <a:audioCd>
              <a:st track="2" time="91"/>
              <a:end track="47" time="91"/>
            </a:audioCd>
          </p:nvPr>
        </p:nvPicPr>
        <p:blipFill>
          <a:blip r:embed="rId3"/>
          <a:stretch>
            <a:fillRect/>
          </a:stretch>
        </p:blipFill>
        <p:spPr>
          <a:xfrm>
            <a:off x="7162800" y="304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mute="1">
                <p:cTn id="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3" grpId="0" uiExpand="1" build="p"/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2286000"/>
          </a:xfrm>
        </p:spPr>
        <p:txBody>
          <a:bodyPr>
            <a:noAutofit/>
          </a:bodyPr>
          <a:lstStyle/>
          <a:p>
            <a:pPr marL="0" indent="0" algn="l"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Activity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1.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Listen and read.</a:t>
            </a:r>
            <a:r>
              <a:rPr lang="en-GB" sz="2800" b="1" dirty="0" smtClean="0">
                <a:solidFill>
                  <a:srgbClr val="DA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en-GB" sz="2800" b="1" dirty="0" smtClean="0">
                <a:solidFill>
                  <a:srgbClr val="DA0000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b.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Which leisure activities do you think Phuc, Mai, and Nickhave? Tick (✓) the boxes.Then find the information from the conversation to explain your choice.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88040"/>
          <a:ext cx="8229600" cy="469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905000"/>
                <a:gridCol w="2057400"/>
                <a:gridCol w="2057400"/>
              </a:tblGrid>
              <a:tr h="51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Phuc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Mai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Nick</a:t>
                      </a:r>
                      <a:endParaRPr lang="en-US" sz="2800" dirty="0"/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1.</a:t>
                      </a:r>
                      <a:r>
                        <a:rPr lang="en-US" sz="200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2000" baseline="0" dirty="0" smtClean="0"/>
                        <a:t>pet training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2. </a:t>
                      </a:r>
                      <a:r>
                        <a:rPr lang="en-US" sz="2000" dirty="0" smtClean="0"/>
                        <a:t>making crafts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3. </a:t>
                      </a:r>
                      <a:r>
                        <a:rPr lang="en-US" sz="2000" dirty="0" smtClean="0"/>
                        <a:t>reading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4. </a:t>
                      </a:r>
                      <a:r>
                        <a:rPr lang="en-US" sz="2000" dirty="0" smtClean="0"/>
                        <a:t>listening to music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5. </a:t>
                      </a:r>
                      <a:r>
                        <a:rPr lang="en-US" sz="2000" dirty="0" smtClean="0"/>
                        <a:t>learning  languages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6. </a:t>
                      </a:r>
                      <a:r>
                        <a:rPr lang="en-US" sz="2000" dirty="0" smtClean="0"/>
                        <a:t>playing sports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8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7. </a:t>
                      </a:r>
                      <a:r>
                        <a:rPr lang="en-US" sz="2000" dirty="0" smtClean="0"/>
                        <a:t>helping</a:t>
                      </a:r>
                      <a:r>
                        <a:rPr lang="en-US" sz="2000" baseline="0" dirty="0" smtClean="0"/>
                        <a:t> parents with DIY projects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7400"/>
          </a:xfrm>
        </p:spPr>
        <p:txBody>
          <a:bodyPr>
            <a:noAutofit/>
          </a:bodyPr>
          <a:lstStyle/>
          <a:p>
            <a:pPr marL="0" indent="0" algn="l"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Activity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1.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Listen and read.</a:t>
            </a:r>
            <a:r>
              <a:rPr lang="en-GB" sz="2800" b="1" dirty="0" smtClean="0">
                <a:solidFill>
                  <a:srgbClr val="DA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en-GB" sz="2800" b="1" dirty="0" smtClean="0">
                <a:solidFill>
                  <a:srgbClr val="DA0000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b.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Which leisure activities do you think Phuc, Mai, and Nickhave? Tick (✓) the boxes.Then find the information from the conversation to explain your choice.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57200" y="1981200"/>
            <a:ext cx="8229600" cy="4114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Learning tip:</a:t>
            </a:r>
          </a:p>
          <a:p>
            <a:r>
              <a:rPr lang="en-US" sz="3200" dirty="0" smtClean="0"/>
              <a:t>DIY: Do It Yourself: Work on the house that you do yourself without the help of experts, e.g. </a:t>
            </a:r>
            <a:r>
              <a:rPr lang="en-US" sz="3200" i="1" dirty="0" smtClean="0"/>
              <a:t>painting a room, fixing the garden fence, building a dog house, etc.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pPr marL="0" indent="0" algn="l">
              <a:spcAft>
                <a:spcPts val="0"/>
              </a:spcAft>
            </a:pPr>
            <a:r>
              <a:rPr lang="en-US" sz="4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Activity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1. </a:t>
            </a:r>
            <a:r>
              <a:rPr lang="en-US" sz="4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Listen and read.</a:t>
            </a:r>
            <a:r>
              <a:rPr lang="en-GB" sz="4000" b="1" dirty="0" smtClean="0">
                <a:solidFill>
                  <a:srgbClr val="DA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en-GB" sz="4000" b="1" dirty="0" smtClean="0">
                <a:solidFill>
                  <a:srgbClr val="DA0000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GB" sz="40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c. </a:t>
            </a:r>
            <a:r>
              <a:rPr lang="en-GB" sz="40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Answer the questions.</a:t>
            </a:r>
            <a:r>
              <a:rPr lang="en-GB" sz="28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GB" sz="2800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1.</a:t>
            </a:r>
            <a:r>
              <a:rPr lang="en-US" dirty="0" smtClean="0"/>
              <a:t> What does Mai mean when she say </a:t>
            </a:r>
            <a:r>
              <a:rPr lang="en-US" i="1" dirty="0" smtClean="0"/>
              <a:t>‘Check out this book’</a:t>
            </a:r>
            <a:r>
              <a:rPr lang="en-US" dirty="0" smtClean="0"/>
              <a:t>? 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2. </a:t>
            </a:r>
            <a:r>
              <a:rPr lang="en-US" dirty="0" smtClean="0"/>
              <a:t>What does Phuc mean when he says </a:t>
            </a:r>
            <a:r>
              <a:rPr lang="en-US" i="1" dirty="0" smtClean="0"/>
              <a:t>‘It’s right up your street!’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Mai means that Phuc should examine this book.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292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Phuc means that it’s the thing that Mai enjoys.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ea typeface="Calibri"/>
                <a:cs typeface="Arial" pitchFamily="34" charset="0"/>
              </a:rPr>
              <a:t>Activity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2. </a:t>
            </a:r>
            <a:r>
              <a:rPr lang="en-US" sz="3200" b="1" dirty="0" smtClean="0">
                <a:latin typeface="Arial" pitchFamily="34" charset="0"/>
                <a:ea typeface="Calibri"/>
                <a:cs typeface="Arial" pitchFamily="34" charset="0"/>
              </a:rPr>
              <a:t>Find words/phrases in the box to describe the photos. Then listen to check your answer</a:t>
            </a:r>
            <a:endParaRPr lang="en-US" sz="3200" dirty="0"/>
          </a:p>
        </p:txBody>
      </p:sp>
      <p:pic>
        <p:nvPicPr>
          <p:cNvPr id="4" name="Content Placeholder 3" descr="1-sbtta-8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828801"/>
            <a:ext cx="8001000" cy="4876799"/>
          </a:xfrm>
        </p:spPr>
      </p:pic>
      <p:sp>
        <p:nvSpPr>
          <p:cNvPr id="7" name="Rounded Rectangle 6"/>
          <p:cNvSpPr/>
          <p:nvPr/>
        </p:nvSpPr>
        <p:spPr>
          <a:xfrm>
            <a:off x="533400" y="76200"/>
            <a:ext cx="8001000" cy="16764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playing beach game s                    texting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Playing football                             visitng museum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Making crafts                                doing DIY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Playing computer games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playing computer games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810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playing beach games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3810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doing DIY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229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texting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6229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visiting museum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248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making crafts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4" name="CD Audio 13">
            <a:hlinkClick r:id="" action="ppaction://media"/>
          </p:cNvPr>
          <p:cNvPicPr>
            <a:picLocks noRot="1" noChangeAspect="1"/>
          </p:cNvPicPr>
          <p:nvPr>
            <a:audioCd>
              <a:st track="3"/>
              <a:end track="47" time="91"/>
            </a:audioCd>
          </p:nvPr>
        </p:nvPicPr>
        <p:blipFill>
          <a:blip r:embed="rId3"/>
          <a:stretch>
            <a:fillRect/>
          </a:stretch>
        </p:blipFill>
        <p:spPr>
          <a:xfrm>
            <a:off x="7772400" y="685800"/>
            <a:ext cx="685800" cy="762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 mute="1"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" grpId="0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752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3.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Complete the following sentences with the words in the box. In some cases, more than one answer can be relevant.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52400"/>
            <a:ext cx="8458200" cy="1752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good                                     relaxing                            fun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satisfided                             exciting                            boring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2027237"/>
            <a:ext cx="8458200" cy="4602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1. </a:t>
            </a:r>
            <a:r>
              <a:rPr lang="en-US" dirty="0" smtClean="0"/>
              <a:t>You do leisure activities in your free time and they make you feel _______.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2. </a:t>
            </a:r>
            <a:r>
              <a:rPr lang="en-US" dirty="0" smtClean="0"/>
              <a:t>You can do________ activities such as yoga, or________ ones such as mountain biking or skateboarding.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3. </a:t>
            </a:r>
            <a:r>
              <a:rPr lang="en-US" dirty="0" smtClean="0"/>
              <a:t>Hobbies such as making crafts or collecting things are_______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4.</a:t>
            </a:r>
            <a:r>
              <a:rPr lang="en-US" dirty="0" smtClean="0"/>
              <a:t> You can surf the Internet but some people say this is ________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5.</a:t>
            </a:r>
            <a:r>
              <a:rPr lang="en-US" dirty="0" smtClean="0"/>
              <a:t> You can spend time with family and friends, or become a volunteer for the community. This will make you feel_______ 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2362200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satisfided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819400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relaxing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2768769"/>
            <a:ext cx="1295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exciting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987969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fun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826169"/>
            <a:ext cx="1371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boring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5969169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good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uiExpand="1" build="p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517</Words>
  <Application>Microsoft Office PowerPoint</Application>
  <PresentationFormat>On-screen Show (4:3)</PresentationFormat>
  <Paragraphs>93</Paragraphs>
  <Slides>12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I. Vocabulary</vt:lpstr>
      <vt:lpstr>II. Listen and read</vt:lpstr>
      <vt:lpstr>Activity 1. Listen and read.  b. Which leisure activities do you think Phuc, Mai, and Nickhave? Tick (✓) the boxes.Then find the information from the conversation to explain your choice.</vt:lpstr>
      <vt:lpstr>Activity 1. Listen and read.  b. Which leisure activities do you think Phuc, Mai, and Nickhave? Tick (✓) the boxes.Then find the information from the conversation to explain your choice.</vt:lpstr>
      <vt:lpstr>Activity 1. Listen and read.  c. Answer the questions. </vt:lpstr>
      <vt:lpstr>Activity 2. Find words/phrases in the box to describe the photos. Then listen to check your answer</vt:lpstr>
      <vt:lpstr>Activity 3. Complete the following sentences with the words in the box. In some cases, more than one answer can be relevant.</vt:lpstr>
      <vt:lpstr>Activity 4. GAME: CHANGING PARTNERS</vt:lpstr>
      <vt:lpstr>III. Homework</vt:lpstr>
      <vt:lpstr>PowerPoint Presentation</vt:lpstr>
    </vt:vector>
  </TitlesOfParts>
  <Company>ctn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</dc:creator>
  <cp:lastModifiedBy>Microsoft Cop.</cp:lastModifiedBy>
  <cp:revision>16</cp:revision>
  <dcterms:created xsi:type="dcterms:W3CDTF">2018-02-20T10:21:48Z</dcterms:created>
  <dcterms:modified xsi:type="dcterms:W3CDTF">2019-10-17T07:55:43Z</dcterms:modified>
</cp:coreProperties>
</file>